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63" r:id="rId3"/>
    <p:sldId id="349" r:id="rId4"/>
    <p:sldId id="361" r:id="rId5"/>
    <p:sldId id="309" r:id="rId6"/>
    <p:sldId id="322" r:id="rId7"/>
    <p:sldId id="329" r:id="rId8"/>
    <p:sldId id="323" r:id="rId9"/>
    <p:sldId id="317" r:id="rId10"/>
    <p:sldId id="351" r:id="rId11"/>
    <p:sldId id="350" r:id="rId12"/>
    <p:sldId id="352" r:id="rId13"/>
    <p:sldId id="353" r:id="rId14"/>
    <p:sldId id="354" r:id="rId15"/>
    <p:sldId id="355" r:id="rId16"/>
    <p:sldId id="362" r:id="rId17"/>
    <p:sldId id="357" r:id="rId18"/>
    <p:sldId id="356" r:id="rId19"/>
  </p:sldIdLst>
  <p:sldSz cx="9144000" cy="6858000" type="screen4x3"/>
  <p:notesSz cx="6797675" cy="9926638"/>
  <p:embeddedFontLst>
    <p:embeddedFont>
      <p:font typeface="Old English Text MT" panose="03040902040508030806" pitchFamily="66" charset="0"/>
      <p:regular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AU Passata" panose="020B0503030502030804" pitchFamily="34" charset="0"/>
      <p:regular r:id="rId29"/>
      <p:bold r:id="rId30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9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86903" autoAdjust="0"/>
  </p:normalViewPr>
  <p:slideViewPr>
    <p:cSldViewPr>
      <p:cViewPr varScale="1">
        <p:scale>
          <a:sx n="52" d="100"/>
          <a:sy n="52" d="100"/>
        </p:scale>
        <p:origin x="101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613"/>
    </p:cViewPr>
  </p:sorterViewPr>
  <p:notesViewPr>
    <p:cSldViewPr>
      <p:cViewPr varScale="1">
        <p:scale>
          <a:sx n="46" d="100"/>
          <a:sy n="46" d="100"/>
        </p:scale>
        <p:origin x="-2400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438F3BC3-DE94-4AFB-BDA2-62438296FA7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50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4"/>
            <a:ext cx="54384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D0852C06-A796-4F8C-9E27-C3A2B7A321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30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27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643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619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631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96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7818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09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813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165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61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1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273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01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53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613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477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535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2C06-A796-4F8C-9E27-C3A2B7A32198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57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89598" y="27813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dirty="0">
              <a:latin typeface="Arial Narrow" pitchFamily="34" charset="0"/>
            </a:endParaRPr>
          </a:p>
        </p:txBody>
      </p:sp>
      <p:pic>
        <p:nvPicPr>
          <p:cNvPr id="3117" name="Picture 45" descr="Vej_neg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3149600"/>
            <a:ext cx="2819400" cy="558800"/>
          </a:xfrm>
          <a:prstGeom prst="rect">
            <a:avLst/>
          </a:prstGeom>
          <a:noFill/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2636838"/>
            <a:ext cx="1081088" cy="55399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dirty="0">
              <a:solidFill>
                <a:srgbClr val="F9198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69D4C-8D53-417C-A815-62DE2288E917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105025" cy="4533900"/>
          </a:xfrm>
        </p:spPr>
        <p:txBody>
          <a:bodyPr vert="eaVer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28775"/>
            <a:ext cx="6164263" cy="4533900"/>
          </a:xfrm>
        </p:spPr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A1554F-E8AB-4B91-AB5D-B8FC5F9A06FF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928934"/>
            <a:ext cx="8421688" cy="3238500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8C280-B6B6-4293-A374-533F4D4798E1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5A58A4-1C90-42A3-B85C-AB535B30DE2B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924175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3FF23-1528-48FE-8302-3522F197ABCF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36F64A-6A8F-451B-9D7A-1F3EFC77B24F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C7744-5776-4621-B123-873BB9CF7D58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73785-7542-45DB-BD15-B1B1C0F74103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6C7014-A9F8-4B91-A202-CB8A3C371250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6C8383-D5BE-4B80-82A1-2674E0EE5FA7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924175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fld id="{64C87937-B904-4DE2-89A8-6A60A0B6604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55" name="SD_FLD_AuthorName"/>
          <p:cNvSpPr txBox="1">
            <a:spLocks noChangeArrowheads="1"/>
          </p:cNvSpPr>
          <p:nvPr/>
        </p:nvSpPr>
        <p:spPr bwMode="auto">
          <a:xfrm>
            <a:off x="7236296" y="350824"/>
            <a:ext cx="1365226" cy="4958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da-DK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Ib Ravn: Gode slides</a:t>
            </a:r>
            <a:r>
              <a:rPr lang="da-DK" sz="1100" baseline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r">
              <a:lnSpc>
                <a:spcPct val="102000"/>
              </a:lnSpc>
            </a:pPr>
            <a:r>
              <a:rPr lang="da-DK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ravn@dpu.dk</a:t>
            </a:r>
            <a:r>
              <a:rPr lang="da-DK" sz="1100" baseline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da-DK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1958975" y="2362200"/>
            <a:ext cx="184731" cy="55399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 dirty="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Arial Narrow" pitchFamily="34" charset="0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Arial Narrow" pitchFamily="34" charset="0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Arial Narrow" pitchFamily="34" charset="0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Arial Narrow" pitchFamily="34" charset="0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31" y="5769236"/>
            <a:ext cx="3299975" cy="936104"/>
          </a:xfrm>
        </p:spPr>
        <p:txBody>
          <a:bodyPr/>
          <a:lstStyle/>
          <a:p>
            <a:pPr marL="0" indent="0">
              <a:lnSpc>
                <a:spcPts val="1600"/>
              </a:lnSpc>
              <a:spcAft>
                <a:spcPts val="90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Ib Ravn, </a:t>
            </a:r>
            <a:r>
              <a:rPr lang="da-DK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Ph.D.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lektor</a:t>
            </a:r>
          </a:p>
          <a:p>
            <a:pPr marL="0" indent="0">
              <a:lnSpc>
                <a:spcPts val="1600"/>
              </a:lnSpc>
              <a:spcAft>
                <a:spcPts val="90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DPU, Aarhus Universitet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36" y="1844824"/>
            <a:ext cx="8064574" cy="504056"/>
          </a:xfrm>
        </p:spPr>
        <p:txBody>
          <a:bodyPr/>
          <a:lstStyle/>
          <a:p>
            <a:r>
              <a:rPr lang="da-DK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Gode slides til din forelæsning (tips)</a:t>
            </a:r>
            <a:endParaRPr lang="da-DK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25489"/>
            <a:ext cx="4027236" cy="32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7" y="2132856"/>
            <a:ext cx="8168253" cy="3878111"/>
          </a:xfrm>
        </p:spPr>
        <p:txBody>
          <a:bodyPr/>
          <a:lstStyle/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Verifikation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Induktionsparadokset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Logisk positivisme 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Popper: </a:t>
            </a: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Falsifikationisme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Hypotetisk-deduktiv metode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Paradigmer, normalvidenskab og </a:t>
            </a: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inkommensurabilitet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Lakatos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Progressive forskningsprogrammer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Feyerabend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Anarkistisk </a:t>
            </a: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epistemologi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Social konstruktionisme</a:t>
            </a:r>
          </a:p>
          <a:p>
            <a:pPr marL="358775" indent="-358775">
              <a:lnSpc>
                <a:spcPct val="150000"/>
              </a:lnSpc>
              <a:spcAft>
                <a:spcPts val="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Poststrukturalisme: Viden- og magtdiskurser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Opremsning af forelæserens stikord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564904"/>
            <a:ext cx="8168253" cy="359054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 gerne </a:t>
            </a:r>
            <a:r>
              <a:rPr lang="da-DK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bullets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som her. Det ser skarpt ud.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Skriv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hele sætninger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dvs. med udsagnsord. De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gode til repetition og eksamen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Korte sætninger er lette at forstå.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Skriv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4-8 </a:t>
            </a:r>
            <a:r>
              <a:rPr lang="da-DK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bullets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pr. slide.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Vælg en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skriftstørrelse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der giver 10-15 linjer pr. slide (ikke 5 og ikke 30)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 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halv times oplæg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5-10 slides godt, </a:t>
            </a:r>
            <a:r>
              <a:rPr lang="da-DK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helt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afhængig af indholdet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45" y="1400468"/>
            <a:ext cx="3648088" cy="90914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Her er mit første </a:t>
            </a:r>
            <a:b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slide med tips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261" y="-26938"/>
            <a:ext cx="4972739" cy="33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638036"/>
            <a:ext cx="8241218" cy="3208024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Sørg for at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tekst kan læses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ellers læs det højt.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handler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diagrammet om? Skriv det i overskrift og sig det højt.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Diagram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Gennemgå alle pile og bokse.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Grafer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koordinatsystem: Benævn akserne og deres enheder, samt hver graf og dens tendens, dvs. hvad vi skal se efter.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Tabel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Gennemgå kolonner og rækker,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nogle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enkelte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celler.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Fortæl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vi ser og hvorfor det er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interessant.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Gerne et billede på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hver slide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oplivende.</a:t>
            </a: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6"/>
            <a:ext cx="3800626" cy="79087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11. </a:t>
            </a:r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iagrammer, grafer, </a:t>
            </a:r>
            <a:b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tabeller og billeder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81" y="188640"/>
            <a:ext cx="4446163" cy="23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1628800"/>
            <a:ext cx="8168253" cy="238866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Hver slide skal have en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overskrift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(så vi ved, hvad der foregår her)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Nummerér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dine slides, gerne i titellinjen.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 </a:t>
            </a:r>
            <a:r>
              <a:rPr lang="da-DK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ikke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mange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forskellige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typer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fremhævning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det virker </a:t>
            </a:r>
            <a:r>
              <a:rPr lang="da-DK" sz="2400" dirty="0" smtClean="0">
                <a:solidFill>
                  <a:srgbClr val="00B050"/>
                </a:solidFill>
                <a:latin typeface="Old English Text MT" panose="03040902040508030806" pitchFamily="66" charset="0"/>
                <a:ea typeface="Tahoma" pitchFamily="34" charset="0"/>
                <a:cs typeface="Tahoma" pitchFamily="34" charset="0"/>
              </a:rPr>
              <a:t>psykotisk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Bruger du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farver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=&gt; måske problemer med kontrast på print og projektor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Sæt 1-2 ord pr. linje med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Det hjælper øjet finde det væsentlige.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45" y="386840"/>
            <a:ext cx="3944642" cy="648072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 Nogle detaljer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3095"/>
            <a:ext cx="9144000" cy="25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07108"/>
            <a:ext cx="8168253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Planlæg dit oplæg som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én pointe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én historie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skal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noget med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 publikum – ikke bare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gennemgå et pensum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 fra starten, hvad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konklusionen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er.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Så kan de følge med.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Start gerne med en slide,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viser oplæggets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disposition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3-6 punkter.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13. Når du starter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7250"/>
            <a:ext cx="4708079" cy="62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07108"/>
            <a:ext cx="8168253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Tag et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af dine slides med til dig selv.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Tal til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publikum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ikke til dine slides. Men kig gerne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på dem, når du læser tekst op.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Klik 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linjer frem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 gangen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(menu-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punkt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”Animationer”, </a:t>
            </a:r>
            <a:b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klik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”Vis”).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Anskaf dig en 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klikker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 kr.)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Læs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hver ny linje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forklar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evt.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 eksempler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14. Okay, lidt om performance alligevel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33" y="3440156"/>
            <a:ext cx="5124812" cy="28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07108"/>
            <a:ext cx="8168253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Præsentér dit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stof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ikke dine slides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Mind gerne deltagerne undervejs om,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 i dit argument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er.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Tag 3-5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undervejs.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Resten henviser du til bagefter.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Tid: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357188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Oplæg/forelæsning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20-40 min </a:t>
            </a:r>
          </a:p>
          <a:p>
            <a:pPr marL="0" indent="357188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samtale, opgave: 10-20 min</a:t>
            </a:r>
          </a:p>
          <a:p>
            <a:pPr marL="0" indent="357188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Pause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min.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15. Mere om performance 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86" y="424488"/>
            <a:ext cx="3551619" cy="41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07108"/>
            <a:ext cx="8168253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Komplekse og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utilgængelige slides </a:t>
            </a:r>
            <a:b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vinder ingen for din sag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mponere? Dit stofs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dybde og originalitet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Fremlæg et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overbevisende argument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understøt med pointer på slides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 gerne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kondensat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 din forelæsning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Læses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bagefter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Forståelige i sig selv!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16. Opsamlende: Slides kortfattede, klare, komplette 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74714"/>
            <a:ext cx="3001516" cy="45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129" y="1988840"/>
            <a:ext cx="4580246" cy="4608512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dette oplæg har jeg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taget </a:t>
            </a:r>
            <a:r>
              <a:rPr lang="da-DK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 egen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medicin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Se det 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igen med de briller. 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Læs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mere: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Tufte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E. R. (2003). </a:t>
            </a:r>
            <a:r>
              <a:rPr lang="en-US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cognitive style of PowerPoint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New York: Graphics PR.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Kosslyn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S. M. (2007). </a:t>
            </a:r>
            <a:r>
              <a:rPr lang="en-US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 and to the point: 8 psychological principles for compelling PowerPoint presentations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York: Oxford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Press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Læs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slides,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eller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brug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skabelon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find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“Ib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Ravns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ekstgarage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-&gt; “Den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akademiske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tekstdomptør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17. Tak for din opmærksomhed! 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3531829" cy="39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81235"/>
            <a:ext cx="3764299" cy="4195753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Death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by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PowerPoint!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Disse tips er til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forelæsninger,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oplæg</a:t>
            </a:r>
            <a:r>
              <a:rPr lang="da-DK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 foredrag </a:t>
            </a:r>
            <a:endParaRPr lang="da-DK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viden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ikke historier, oplevelser eller salg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Tekst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også til repetition senere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Ikke om performance – </a:t>
            </a:r>
            <a:b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 hvad du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skriver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 kommer eksempler på 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dårlige slides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(nr. 2-9)</a:t>
            </a:r>
            <a:endParaRPr lang="da-DK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Derefter</a:t>
            </a:r>
            <a:r>
              <a:rPr lang="da-DK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gode råd </a:t>
            </a:r>
            <a:r>
              <a:rPr lang="da-DK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(nr. 10-17)</a:t>
            </a: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Letlæste og informative slides til din forelæsning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44" y="2348880"/>
            <a:ext cx="44917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50" y="2111385"/>
            <a:ext cx="7836479" cy="4195753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sz="1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IS-LM-modellen 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en makroøkonomisk model, som viser en sammenhæng mellem renter og bruttonationalprodukt, som medfører ligevægt på både kapitalmarkedet og pengemarkedet (eller med en ofte brugt omfortolkning: varemarkedet og pengemarkedet). 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sz="1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 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dermed en (meget simpel) generel ligevægtsmodel, dvs. en økonomisk model, der viser ligevægten på flere forskellige markeder samtidig i en økonomi, modsat en partiel ligevægtsmodel, der kun illustrerer mekanismerne og ligevægten på et enkelt marked. Modellen blev første gang formuleret af den senere Nobelpristager John R.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Hicks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1936 som et forsøg på en pædagogisk fremstilling af John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Maynard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Keynes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tanker. IS og LM er forkortelser for henholdsvis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investment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saving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liquidity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preference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money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supply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som er engelske betegnelser for efterspørgslen og udbuddet på henholdsvis kapital- og pengemarkedet. 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sz="1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IS-LM-modellen 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antager, at prisniveauet i økonomien ligger helt fast og følger dermed en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keynesiansk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tankegang. Den skal dermed anskues som en model for, hvordan økonomien fungerer på kort sigt og kan bl.a. illustrere virkningen af konjunkturbevægelser i økonomien og konsekvenserne på kort sigt af at føre finanspolitik og </a:t>
            </a:r>
            <a:r>
              <a:rPr lang="da-DK" sz="1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pengepolitik.</a:t>
            </a: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sz="1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IS-LM-modellen 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blev født på en konference i Oxford i september 1936. De tre økonomer Roy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Harrod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John R.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Hicks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James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Meade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præsenterede alle oplæg, der beskrev forskellige matematiske metoder til at opsummere tankerne i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Keynes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hovedværk General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Theory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Employment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Interest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Money.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Hicks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der havde set et udkast til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Harrod's</a:t>
            </a:r>
            <a:r>
              <a:rPr lang="da-DK" sz="1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oplæg, opfandt IS-LM-modellen, som han senere offentliggjorde i en artikel i tidsskriftet </a:t>
            </a:r>
            <a:r>
              <a:rPr lang="da-DK" sz="13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Econometrica</a:t>
            </a:r>
            <a:endParaRPr lang="da-DK" sz="13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Tekst: for meget, for småt, for tæt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348881"/>
            <a:ext cx="8570486" cy="3908244"/>
          </a:xfrm>
        </p:spPr>
        <p:txBody>
          <a:bodyPr/>
          <a:lstStyle/>
          <a:p>
            <a:pPr marL="714375" indent="-71437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da-DK" sz="4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findes to slags mennesker:</a:t>
            </a:r>
          </a:p>
          <a:p>
            <a:pPr marL="714375" indent="-71437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da-DK" sz="4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Dem, der inddeler alting i to kategorier</a:t>
            </a:r>
          </a:p>
          <a:p>
            <a:pPr marL="714375" indent="-71437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da-DK" sz="4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da-DK" sz="4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 dem, der ikke gør</a:t>
            </a:r>
          </a:p>
          <a:p>
            <a:pPr marL="714375" indent="-71437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da-DK" sz="4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da-DK" sz="4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 dem, der skriver for stort </a:t>
            </a:r>
            <a:endParaRPr lang="da-DK" sz="4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For stor tekst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327033"/>
            <a:ext cx="5100175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None/>
            </a:pPr>
            <a:r>
              <a:rPr lang="da-DK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 chilenske biolog </a:t>
            </a:r>
            <a:r>
              <a:rPr lang="da-DK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Humberto</a:t>
            </a:r>
            <a:r>
              <a:rPr lang="da-DK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a-DK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Maturana</a:t>
            </a:r>
            <a:r>
              <a:rPr lang="da-DK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da-DK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linguistic domain as a domain of orienting behavior requires at least two interacting organisms with comparable domains of interactions, so that a cooperative system of consensual interactions may be developed in which the emerging conduct of the two organisms is </a:t>
            </a:r>
            <a:r>
              <a:rPr lang="en-US" sz="2400" dirty="0" smtClean="0"/>
              <a:t>relevant for </a:t>
            </a:r>
            <a:r>
              <a:rPr lang="en-US" sz="2400" dirty="0"/>
              <a:t>both</a:t>
            </a:r>
            <a:r>
              <a:rPr lang="en-US" sz="2400" dirty="0" smtClean="0"/>
              <a:t>.”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Side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 </a:t>
            </a:r>
            <a:r>
              <a:rPr lang="en-US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Biology of Cognition.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Biological Computer Laboratory Research Report BCL 9.0. Urbana IL: University of Illinois, 1970. </a:t>
            </a:r>
            <a:endParaRPr lang="da-DK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900"/>
              </a:spcAft>
              <a:buNone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Et klogt citat, man ikke når at læse 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18" y="2327033"/>
            <a:ext cx="3016720" cy="254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Komplekst diagram – hvad er formålet?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713347"/>
            <a:ext cx="6624737" cy="502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Stor tabel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88840"/>
            <a:ext cx="6912768" cy="469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45" y="2107108"/>
            <a:ext cx="8168253" cy="3878111"/>
          </a:xfrm>
        </p:spPr>
        <p:txBody>
          <a:bodyPr/>
          <a:lstStyle/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lnSpc>
                <a:spcPct val="110000"/>
              </a:lnSpc>
              <a:spcAft>
                <a:spcPts val="900"/>
              </a:spcAft>
              <a:buFont typeface="Arial" pitchFamily="34" charset="0"/>
              <a:buChar char="•"/>
            </a:pPr>
            <a:endParaRPr lang="da-DK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Tabel med unødvendigt lille tekst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12505"/>
              </p:ext>
            </p:extLst>
          </p:nvPr>
        </p:nvGraphicFramePr>
        <p:xfrm>
          <a:off x="551947" y="2598722"/>
          <a:ext cx="7692460" cy="3386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3115">
                  <a:extLst>
                    <a:ext uri="{9D8B030D-6E8A-4147-A177-3AD203B41FA5}">
                      <a16:colId xmlns:a16="http://schemas.microsoft.com/office/drawing/2014/main" val="963779527"/>
                    </a:ext>
                  </a:extLst>
                </a:gridCol>
                <a:gridCol w="1923115">
                  <a:extLst>
                    <a:ext uri="{9D8B030D-6E8A-4147-A177-3AD203B41FA5}">
                      <a16:colId xmlns:a16="http://schemas.microsoft.com/office/drawing/2014/main" val="1905502366"/>
                    </a:ext>
                  </a:extLst>
                </a:gridCol>
                <a:gridCol w="1923115">
                  <a:extLst>
                    <a:ext uri="{9D8B030D-6E8A-4147-A177-3AD203B41FA5}">
                      <a16:colId xmlns:a16="http://schemas.microsoft.com/office/drawing/2014/main" val="1188087936"/>
                    </a:ext>
                  </a:extLst>
                </a:gridCol>
                <a:gridCol w="1923115">
                  <a:extLst>
                    <a:ext uri="{9D8B030D-6E8A-4147-A177-3AD203B41FA5}">
                      <a16:colId xmlns:a16="http://schemas.microsoft.com/office/drawing/2014/main" val="3164300868"/>
                    </a:ext>
                  </a:extLst>
                </a:gridCol>
              </a:tblGrid>
              <a:tr h="846624">
                <a:tc>
                  <a:txBody>
                    <a:bodyPr/>
                    <a:lstStyle/>
                    <a:p>
                      <a:r>
                        <a:rPr lang="da-DK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Introjiceret</a:t>
                      </a:r>
                      <a:endParaRPr lang="da-DK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Identificeret</a:t>
                      </a:r>
                      <a:endParaRPr lang="da-DK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Integreret</a:t>
                      </a:r>
                      <a:endParaRPr lang="da-DK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Intrinsisk</a:t>
                      </a:r>
                      <a:endParaRPr lang="da-DK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34562"/>
                  </a:ext>
                </a:extLst>
              </a:tr>
              <a:tr h="846624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”Kastet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ind”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”Det skal være mig”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”Det er blevet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mig”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”Jeg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nyder det bare”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5303"/>
                  </a:ext>
                </a:extLst>
              </a:tr>
              <a:tr h="846624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Skyld, skam, ego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Personlig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værdi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Egne værdier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Autotelisk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5423"/>
                  </a:ext>
                </a:extLst>
              </a:tr>
              <a:tr h="846624"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”Fordi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jeg skammer mig”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”Fordi jeg har valgt det”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”D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 føles bare rigtigt”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”Jeg elsker at</a:t>
                      </a:r>
                      <a:r>
                        <a:rPr lang="da-DK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gøre det”</a:t>
                      </a:r>
                      <a:endParaRPr lang="da-DK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072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C280-B6B6-4293-A374-533F4D4798E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50" y="1197967"/>
            <a:ext cx="8064574" cy="504056"/>
          </a:xfrm>
        </p:spPr>
        <p:txBody>
          <a:bodyPr/>
          <a:lstStyle/>
          <a:p>
            <a:r>
              <a:rPr lang="da-DK" sz="2400" b="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da-DK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Mange grafer med ukendt y-akse </a:t>
            </a:r>
            <a:endParaRPr lang="da-DK" sz="2400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45" y="1988840"/>
            <a:ext cx="7056784" cy="470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ødefacilitering – generisk med bruttoslides, v. 6.4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Mødefacilitering – generisk med bruttoslides, v. 6.4</Template>
  <TotalTime>3293</TotalTime>
  <Words>1265</Words>
  <Application>Microsoft Office PowerPoint</Application>
  <PresentationFormat>Skærmshow (4:3)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Old English Text MT</vt:lpstr>
      <vt:lpstr>Wingdings</vt:lpstr>
      <vt:lpstr>Arial Narrow</vt:lpstr>
      <vt:lpstr>Tahoma</vt:lpstr>
      <vt:lpstr>AU Passata</vt:lpstr>
      <vt:lpstr>Mødefacilitering – generisk med bruttoslides, v. 6.4</vt:lpstr>
      <vt:lpstr>Gode slides til din forelæsning (tips)</vt:lpstr>
      <vt:lpstr>1. Letlæste og informative slides til din forelæsning</vt:lpstr>
      <vt:lpstr>2. Tekst: for meget, for småt, for tæt</vt:lpstr>
      <vt:lpstr>3. For stor tekst</vt:lpstr>
      <vt:lpstr>4. Et klogt citat, man ikke når at læse </vt:lpstr>
      <vt:lpstr>5. Komplekst diagram – hvad er formålet?</vt:lpstr>
      <vt:lpstr>6. Stor tabel</vt:lpstr>
      <vt:lpstr> 7. Tabel med unødvendigt lille tekst</vt:lpstr>
      <vt:lpstr>8. Mange grafer med ukendt y-akse </vt:lpstr>
      <vt:lpstr>9. Opremsning af forelæserens stikord</vt:lpstr>
      <vt:lpstr>10. Her er mit første  slide med tips</vt:lpstr>
      <vt:lpstr>11. Diagrammer, grafer,  tabeller og billeder</vt:lpstr>
      <vt:lpstr>12. Nogle detaljer</vt:lpstr>
      <vt:lpstr>13. Når du starter</vt:lpstr>
      <vt:lpstr>14. Okay, lidt om performance alligevel</vt:lpstr>
      <vt:lpstr>15. Mere om performance </vt:lpstr>
      <vt:lpstr>16. Opsamlende: Slides kortfattede, klare, komplette </vt:lpstr>
      <vt:lpstr>17. Tak for din opmærksomhed! 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Mødefacilitering – generisk med bruttoslides, 6.4</dc:title>
  <dc:creator>Ib Ravn</dc:creator>
  <cp:lastModifiedBy>Ib Ravn</cp:lastModifiedBy>
  <cp:revision>107</cp:revision>
  <dcterms:created xsi:type="dcterms:W3CDTF">2016-09-13T07:43:46Z</dcterms:created>
  <dcterms:modified xsi:type="dcterms:W3CDTF">2021-01-02T07:04:21Z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